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0" r:id="rId1"/>
  </p:sldMasterIdLst>
  <p:sldIdLst>
    <p:sldId id="256" r:id="rId2"/>
    <p:sldId id="257" r:id="rId3"/>
    <p:sldId id="262" r:id="rId4"/>
    <p:sldId id="258" r:id="rId5"/>
    <p:sldId id="259" r:id="rId6"/>
    <p:sldId id="261"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C514A38-9B6C-4A4B-A3B8-7255542882FA}" v="196" dt="2023-02-23T21:58:28.238"/>
    <p1510:client id="{27F6258D-DA21-BD54-787D-42086967C7F5}" v="67" dt="2023-02-23T22:44:15.648"/>
    <p1510:client id="{79163258-F42C-0C5E-052E-1EB82C89A51E}" v="7" dt="2023-02-23T22:47:56.880"/>
    <p1510:client id="{82B8F80B-255B-04BC-729E-15DA7FE49F18}" v="698" dt="2023-03-03T15:32:24.506"/>
    <p1510:client id="{C830F820-C827-DED5-5409-FEA4EAF66D3A}" v="3" dt="2023-03-03T15:36:01.687"/>
    <p1510:client id="{CFEBA853-1A97-8209-A942-8D5888488484}" v="83" dt="2023-02-26T17:22:49.916"/>
    <p1510:client id="{D52B4089-D7F1-4B07-9A0E-83DBF4F8C8AA}" v="4" dt="2023-02-26T22:46:59.2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5/10/relationships/revisionInfo" Target="revisionInfo.xml"/></Relationships>
</file>

<file path=ppt/media/image1.jpeg>
</file>

<file path=ppt/media/image2.jpeg>
</file>

<file path=ppt/media/image3.png>
</file>

<file path=ppt/media/image4.png>
</file>

<file path=ppt/media/image5.png>
</file>

<file path=ppt/media/image6.jpe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3/3/2023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1229176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3/3/2023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166536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3/3/2023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581441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3/3/2023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590250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3/3/2023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122447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3/3/2023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9931277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3/3/2023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591945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3/3/2023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438816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3/3/2023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2196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3/3/2023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1269504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3/3/2023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535525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3/3/2023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3420162220"/>
      </p:ext>
    </p:extLst>
  </p:cSld>
  <p:clrMap bg1="dk1" tx1="lt1" bg2="dk2" tx2="lt2" accent1="accent1" accent2="accent2" accent3="accent3" accent4="accent4" accent5="accent5" accent6="accent6" hlink="hlink" folHlink="folHlink"/>
  <p:sldLayoutIdLst>
    <p:sldLayoutId id="2147483861" r:id="rId1"/>
    <p:sldLayoutId id="2147483862" r:id="rId2"/>
    <p:sldLayoutId id="2147483863" r:id="rId3"/>
    <p:sldLayoutId id="2147483864" r:id="rId4"/>
    <p:sldLayoutId id="2147483865" r:id="rId5"/>
    <p:sldLayoutId id="2147483866" r:id="rId6"/>
    <p:sldLayoutId id="2147483867" r:id="rId7"/>
    <p:sldLayoutId id="2147483868" r:id="rId8"/>
    <p:sldLayoutId id="2147483869" r:id="rId9"/>
    <p:sldLayoutId id="2147483870" r:id="rId10"/>
    <p:sldLayoutId id="21474838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Barrels of wine in racks">
            <a:extLst>
              <a:ext uri="{FF2B5EF4-FFF2-40B4-BE49-F238E27FC236}">
                <a16:creationId xmlns:a16="http://schemas.microsoft.com/office/drawing/2014/main" id="{9B4C81BA-4BA2-E6B4-6B6D-DE1BA913A064}"/>
              </a:ext>
            </a:extLst>
          </p:cNvPr>
          <p:cNvPicPr>
            <a:picLocks noChangeAspect="1"/>
          </p:cNvPicPr>
          <p:nvPr/>
        </p:nvPicPr>
        <p:blipFill rotWithShape="1">
          <a:blip r:embed="rId2"/>
          <a:srcRect t="1725" r="26458" b="7367"/>
          <a:stretch/>
        </p:blipFill>
        <p:spPr>
          <a:xfrm>
            <a:off x="3523488" y="10"/>
            <a:ext cx="8668512" cy="6857990"/>
          </a:xfrm>
          <a:prstGeom prst="rect">
            <a:avLst/>
          </a:prstGeom>
        </p:spPr>
      </p:pic>
      <p:sp>
        <p:nvSpPr>
          <p:cNvPr id="34" name="Rectangle 33">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4FE98DF-AA74-40AD-FA95-D1055EE0280F}"/>
              </a:ext>
            </a:extLst>
          </p:cNvPr>
          <p:cNvSpPr>
            <a:spLocks noGrp="1"/>
          </p:cNvSpPr>
          <p:nvPr>
            <p:ph type="ctrTitle"/>
          </p:nvPr>
        </p:nvSpPr>
        <p:spPr>
          <a:xfrm>
            <a:off x="477981" y="1122363"/>
            <a:ext cx="4023360" cy="3204134"/>
          </a:xfrm>
        </p:spPr>
        <p:txBody>
          <a:bodyPr anchor="b">
            <a:normAutofit/>
          </a:bodyPr>
          <a:lstStyle/>
          <a:p>
            <a:pPr algn="l"/>
            <a:r>
              <a:rPr lang="en-US" sz="4800" b="1">
                <a:latin typeface="Arial"/>
                <a:cs typeface="Arial"/>
              </a:rPr>
              <a:t>Bacchus </a:t>
            </a:r>
            <a:br>
              <a:rPr lang="en-US" sz="4800" b="1">
                <a:latin typeface="Arial"/>
                <a:cs typeface="Arial"/>
              </a:rPr>
            </a:br>
            <a:r>
              <a:rPr lang="en-US" sz="4800" b="1">
                <a:latin typeface="Arial"/>
                <a:cs typeface="Arial"/>
              </a:rPr>
              <a:t>Winery</a:t>
            </a:r>
            <a:endParaRPr lang="en-US" sz="4800" b="1">
              <a:latin typeface="Arial"/>
            </a:endParaRPr>
          </a:p>
        </p:txBody>
      </p:sp>
      <p:sp>
        <p:nvSpPr>
          <p:cNvPr id="3" name="Subtitle 2">
            <a:extLst>
              <a:ext uri="{FF2B5EF4-FFF2-40B4-BE49-F238E27FC236}">
                <a16:creationId xmlns:a16="http://schemas.microsoft.com/office/drawing/2014/main" id="{BDA9E68C-0237-2FB5-D4D7-7AF8FA1AC7E0}"/>
              </a:ext>
            </a:extLst>
          </p:cNvPr>
          <p:cNvSpPr>
            <a:spLocks noGrp="1"/>
          </p:cNvSpPr>
          <p:nvPr>
            <p:ph type="subTitle" idx="1"/>
          </p:nvPr>
        </p:nvSpPr>
        <p:spPr>
          <a:xfrm>
            <a:off x="477980" y="4872922"/>
            <a:ext cx="4023359" cy="1208141"/>
          </a:xfrm>
        </p:spPr>
        <p:txBody>
          <a:bodyPr vert="horz" lIns="91440" tIns="45720" rIns="91440" bIns="45720" rtlCol="0">
            <a:normAutofit/>
          </a:bodyPr>
          <a:lstStyle/>
          <a:p>
            <a:pPr algn="l"/>
            <a:r>
              <a:rPr lang="en-US" sz="2000">
                <a:latin typeface="Arial"/>
                <a:cs typeface="Arial"/>
              </a:rPr>
              <a:t>Brendan Bard, Phillip Dec, and Pao Vang</a:t>
            </a:r>
          </a:p>
        </p:txBody>
      </p:sp>
      <p:sp>
        <p:nvSpPr>
          <p:cNvPr id="36" name="Rectangle 3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8" name="Rectangle 3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180CCAAB-2F42-DD5F-E13B-CFB4F1677CC2}"/>
              </a:ext>
            </a:extLst>
          </p:cNvPr>
          <p:cNvSpPr/>
          <p:nvPr/>
        </p:nvSpPr>
        <p:spPr>
          <a:xfrm>
            <a:off x="413046" y="470019"/>
            <a:ext cx="940037" cy="4130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313779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A05D3-CD2B-0DBD-25EC-FEFAAE390133}"/>
              </a:ext>
            </a:extLst>
          </p:cNvPr>
          <p:cNvSpPr>
            <a:spLocks noGrp="1"/>
          </p:cNvSpPr>
          <p:nvPr>
            <p:ph type="title"/>
          </p:nvPr>
        </p:nvSpPr>
        <p:spPr/>
        <p:txBody>
          <a:bodyPr/>
          <a:lstStyle/>
          <a:p>
            <a:r>
              <a:rPr lang="en-US" dirty="0">
                <a:latin typeface="Arial"/>
                <a:cs typeface="Arial"/>
              </a:rPr>
              <a:t>Bacchus Winery Case Study</a:t>
            </a:r>
          </a:p>
        </p:txBody>
      </p:sp>
      <p:sp>
        <p:nvSpPr>
          <p:cNvPr id="3" name="Content Placeholder 2">
            <a:extLst>
              <a:ext uri="{FF2B5EF4-FFF2-40B4-BE49-F238E27FC236}">
                <a16:creationId xmlns:a16="http://schemas.microsoft.com/office/drawing/2014/main" id="{072F32E9-E4D4-57B7-655E-41B8833AB733}"/>
              </a:ext>
            </a:extLst>
          </p:cNvPr>
          <p:cNvSpPr>
            <a:spLocks noGrp="1"/>
          </p:cNvSpPr>
          <p:nvPr>
            <p:ph idx="1"/>
          </p:nvPr>
        </p:nvSpPr>
        <p:spPr/>
        <p:txBody>
          <a:bodyPr vert="horz" lIns="91440" tIns="45720" rIns="91440" bIns="45720" rtlCol="0" anchor="t">
            <a:normAutofit/>
          </a:bodyPr>
          <a:lstStyle/>
          <a:p>
            <a:pPr marL="0" indent="0">
              <a:buNone/>
            </a:pPr>
            <a:r>
              <a:rPr lang="en-US" sz="2500" dirty="0">
                <a:latin typeface="Arial"/>
                <a:ea typeface="+mn-lt"/>
                <a:cs typeface="+mn-lt"/>
              </a:rPr>
              <a:t>Stan and Davis Bacchus inherited their father's winery business and want to improve it by incorporating new business methods. The winery grows grapes for four types of wine and sources their supplies from different suppliers. Stan and Davis want to find a more efficient method of tracking supply inventory, ordering supplies, and enabling distributors to order online and track shipments. Additionally, they want information on supplier delivery times, wine sales performance, and employee work hours to prepare for their yearly business review.</a:t>
            </a:r>
            <a:endParaRPr lang="en-US" sz="2500">
              <a:latin typeface="Arial"/>
              <a:cs typeface="Arial"/>
            </a:endParaRPr>
          </a:p>
        </p:txBody>
      </p:sp>
    </p:spTree>
    <p:extLst>
      <p:ext uri="{BB962C8B-B14F-4D97-AF65-F5344CB8AC3E}">
        <p14:creationId xmlns:p14="http://schemas.microsoft.com/office/powerpoint/2010/main" val="2997776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42967A3-3F8D-E74E-88C0-2A0759C51B23}"/>
              </a:ext>
            </a:extLst>
          </p:cNvPr>
          <p:cNvSpPr>
            <a:spLocks noGrp="1"/>
          </p:cNvSpPr>
          <p:nvPr>
            <p:ph type="title"/>
          </p:nvPr>
        </p:nvSpPr>
        <p:spPr>
          <a:xfrm>
            <a:off x="838200" y="365125"/>
            <a:ext cx="10515600" cy="1325563"/>
          </a:xfrm>
        </p:spPr>
        <p:txBody>
          <a:bodyPr/>
          <a:lstStyle/>
          <a:p>
            <a:r>
              <a:rPr lang="en-US" dirty="0">
                <a:latin typeface="Arial"/>
                <a:cs typeface="Arial"/>
              </a:rPr>
              <a:t>Questions to consider:</a:t>
            </a:r>
            <a:endParaRPr lang="en-US" dirty="0"/>
          </a:p>
        </p:txBody>
      </p:sp>
      <p:sp>
        <p:nvSpPr>
          <p:cNvPr id="7" name="Content Placeholder 2">
            <a:extLst>
              <a:ext uri="{FF2B5EF4-FFF2-40B4-BE49-F238E27FC236}">
                <a16:creationId xmlns:a16="http://schemas.microsoft.com/office/drawing/2014/main" id="{C547C777-FEDD-4B19-E0BE-1E71BF10E4DD}"/>
              </a:ext>
            </a:extLst>
          </p:cNvPr>
          <p:cNvSpPr>
            <a:spLocks noGrp="1"/>
          </p:cNvSpPr>
          <p:nvPr>
            <p:ph idx="1"/>
          </p:nvPr>
        </p:nvSpPr>
        <p:spPr>
          <a:xfrm>
            <a:off x="838200" y="1825625"/>
            <a:ext cx="10515600" cy="4351338"/>
          </a:xfrm>
        </p:spPr>
        <p:txBody>
          <a:bodyPr vert="horz" lIns="91440" tIns="45720" rIns="91440" bIns="45720" rtlCol="0" anchor="t">
            <a:normAutofit/>
          </a:bodyPr>
          <a:lstStyle/>
          <a:p>
            <a:r>
              <a:rPr lang="en-US" sz="2500" dirty="0">
                <a:latin typeface="Arial"/>
                <a:cs typeface="Calibri"/>
              </a:rPr>
              <a:t>Are all supplies delivering on time? Is there a large gap between expected delivery and actual delivery?</a:t>
            </a:r>
            <a:endParaRPr lang="en-US" dirty="0"/>
          </a:p>
          <a:p>
            <a:r>
              <a:rPr lang="en-US" sz="2500" dirty="0">
                <a:latin typeface="Arial"/>
                <a:cs typeface="Calibri"/>
              </a:rPr>
              <a:t>The wine distribution, are all wines selling as they thought? Is one wine not selling? Which distributor carries which wine?</a:t>
            </a:r>
          </a:p>
          <a:p>
            <a:r>
              <a:rPr lang="en-US" sz="2500" dirty="0">
                <a:latin typeface="Arial"/>
                <a:cs typeface="Calibri"/>
              </a:rPr>
              <a:t>Employee time. During the last four quarters, how many hours did each employee work?</a:t>
            </a:r>
          </a:p>
        </p:txBody>
      </p:sp>
    </p:spTree>
    <p:extLst>
      <p:ext uri="{BB962C8B-B14F-4D97-AF65-F5344CB8AC3E}">
        <p14:creationId xmlns:p14="http://schemas.microsoft.com/office/powerpoint/2010/main" val="33064708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4E1BB-0070-41D3-8D37-EC01D3816407}"/>
              </a:ext>
            </a:extLst>
          </p:cNvPr>
          <p:cNvSpPr>
            <a:spLocks noGrp="1"/>
          </p:cNvSpPr>
          <p:nvPr>
            <p:ph type="title"/>
          </p:nvPr>
        </p:nvSpPr>
        <p:spPr/>
        <p:txBody>
          <a:bodyPr/>
          <a:lstStyle/>
          <a:p>
            <a:r>
              <a:rPr lang="en-US" dirty="0">
                <a:latin typeface="Arial"/>
                <a:cs typeface="Arial"/>
              </a:rPr>
              <a:t>Business Rules</a:t>
            </a:r>
          </a:p>
        </p:txBody>
      </p:sp>
      <p:sp>
        <p:nvSpPr>
          <p:cNvPr id="3" name="Content Placeholder 2">
            <a:extLst>
              <a:ext uri="{FF2B5EF4-FFF2-40B4-BE49-F238E27FC236}">
                <a16:creationId xmlns:a16="http://schemas.microsoft.com/office/drawing/2014/main" id="{AEB1E716-CD94-7E08-61C6-7406D5A0D0CD}"/>
              </a:ext>
            </a:extLst>
          </p:cNvPr>
          <p:cNvSpPr>
            <a:spLocks noGrp="1"/>
          </p:cNvSpPr>
          <p:nvPr>
            <p:ph idx="1"/>
          </p:nvPr>
        </p:nvSpPr>
        <p:spPr/>
        <p:txBody>
          <a:bodyPr vert="horz" lIns="91440" tIns="45720" rIns="91440" bIns="45720" rtlCol="0" anchor="t">
            <a:noAutofit/>
          </a:bodyPr>
          <a:lstStyle/>
          <a:p>
            <a:r>
              <a:rPr lang="en-US" sz="2000" dirty="0">
                <a:latin typeface="Arial"/>
                <a:ea typeface="+mn-lt"/>
                <a:cs typeface="+mn-lt"/>
              </a:rPr>
              <a:t>An employee can only be employed for one role, but a role can belong to multiple employees</a:t>
            </a:r>
          </a:p>
          <a:p>
            <a:r>
              <a:rPr lang="en-US" sz="2000" dirty="0">
                <a:latin typeface="Arial"/>
                <a:ea typeface="+mn-lt"/>
                <a:cs typeface="+mn-lt"/>
              </a:rPr>
              <a:t>An employee can have multiple paychecks, but each paycheck only belongs to one employee</a:t>
            </a:r>
          </a:p>
          <a:p>
            <a:r>
              <a:rPr lang="en-US" sz="2000" dirty="0">
                <a:latin typeface="Arial"/>
                <a:ea typeface="+mn-lt"/>
                <a:cs typeface="+mn-lt"/>
              </a:rPr>
              <a:t>An employee can order many supplies, but a supply order can only be done by one employee</a:t>
            </a:r>
          </a:p>
          <a:p>
            <a:r>
              <a:rPr lang="en-US" sz="2000" dirty="0">
                <a:latin typeface="Arial"/>
                <a:ea typeface="+mn-lt"/>
                <a:cs typeface="+mn-lt"/>
              </a:rPr>
              <a:t>Ship date cannot be prior to order date for any given order</a:t>
            </a:r>
          </a:p>
          <a:p>
            <a:r>
              <a:rPr lang="en-US" sz="2000" dirty="0">
                <a:latin typeface="Arial"/>
                <a:ea typeface="+mn-lt"/>
                <a:cs typeface="+mn-lt"/>
              </a:rPr>
              <a:t>A wine can be park of multiple orders</a:t>
            </a:r>
          </a:p>
          <a:p>
            <a:r>
              <a:rPr lang="en-US" sz="2000" dirty="0">
                <a:latin typeface="Arial"/>
                <a:ea typeface="+mn-lt"/>
                <a:cs typeface="+mn-lt"/>
              </a:rPr>
              <a:t>A supplier can have many deliveries</a:t>
            </a:r>
          </a:p>
          <a:p>
            <a:r>
              <a:rPr lang="en-US" sz="2000" dirty="0">
                <a:latin typeface="Arial"/>
                <a:ea typeface="+mn-lt"/>
                <a:cs typeface="+mn-lt"/>
              </a:rPr>
              <a:t>Customer can place multiple orders</a:t>
            </a:r>
          </a:p>
          <a:p>
            <a:r>
              <a:rPr lang="en-US" sz="2000" dirty="0">
                <a:latin typeface="Arial"/>
                <a:ea typeface="+mn-lt"/>
                <a:cs typeface="+mn-lt"/>
              </a:rPr>
              <a:t>Each supply shipment is linked to one order and vice versa</a:t>
            </a:r>
          </a:p>
          <a:p>
            <a:endParaRPr lang="en-US" sz="2000" dirty="0">
              <a:latin typeface="Arial"/>
              <a:cs typeface="Calibri"/>
            </a:endParaRPr>
          </a:p>
        </p:txBody>
      </p:sp>
    </p:spTree>
    <p:extLst>
      <p:ext uri="{BB962C8B-B14F-4D97-AF65-F5344CB8AC3E}">
        <p14:creationId xmlns:p14="http://schemas.microsoft.com/office/powerpoint/2010/main" val="39267844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EA6EA-70C7-4597-40BA-B7722E705DBE}"/>
              </a:ext>
            </a:extLst>
          </p:cNvPr>
          <p:cNvSpPr>
            <a:spLocks noGrp="1"/>
          </p:cNvSpPr>
          <p:nvPr>
            <p:ph type="title"/>
          </p:nvPr>
        </p:nvSpPr>
        <p:spPr/>
        <p:txBody>
          <a:bodyPr/>
          <a:lstStyle/>
          <a:p>
            <a:r>
              <a:rPr lang="en-US" dirty="0">
                <a:latin typeface="Arial"/>
                <a:cs typeface="Arial"/>
              </a:rPr>
              <a:t>ERD</a:t>
            </a:r>
          </a:p>
        </p:txBody>
      </p:sp>
      <p:pic>
        <p:nvPicPr>
          <p:cNvPr id="4" name="Picture 4" descr="Diagram&#10;&#10;Description automatically generated">
            <a:extLst>
              <a:ext uri="{FF2B5EF4-FFF2-40B4-BE49-F238E27FC236}">
                <a16:creationId xmlns:a16="http://schemas.microsoft.com/office/drawing/2014/main" id="{5A9DE850-1703-49A5-6AE2-CD25E0A25D38}"/>
              </a:ext>
            </a:extLst>
          </p:cNvPr>
          <p:cNvPicPr>
            <a:picLocks noGrp="1" noChangeAspect="1"/>
          </p:cNvPicPr>
          <p:nvPr>
            <p:ph idx="1"/>
          </p:nvPr>
        </p:nvPicPr>
        <p:blipFill rotWithShape="1">
          <a:blip r:embed="rId2"/>
          <a:srcRect l="2408" t="1611" r="1348" b="1879"/>
          <a:stretch/>
        </p:blipFill>
        <p:spPr>
          <a:xfrm>
            <a:off x="3212233" y="871344"/>
            <a:ext cx="7977242" cy="5120462"/>
          </a:xfrm>
        </p:spPr>
      </p:pic>
    </p:spTree>
    <p:extLst>
      <p:ext uri="{BB962C8B-B14F-4D97-AF65-F5344CB8AC3E}">
        <p14:creationId xmlns:p14="http://schemas.microsoft.com/office/powerpoint/2010/main" val="42307057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019F338-2EDE-8F47-1011-3F1688CF3614}"/>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Arial"/>
                <a:cs typeface="Arial"/>
              </a:rPr>
              <a:t>Report 1</a:t>
            </a:r>
          </a:p>
        </p:txBody>
      </p:sp>
      <p:sp>
        <p:nvSpPr>
          <p:cNvPr id="7" name="Content Placeholder 2">
            <a:extLst>
              <a:ext uri="{FF2B5EF4-FFF2-40B4-BE49-F238E27FC236}">
                <a16:creationId xmlns:a16="http://schemas.microsoft.com/office/drawing/2014/main" id="{A420439D-BA8E-5D95-B56B-2D54C7F5335C}"/>
              </a:ext>
            </a:extLst>
          </p:cNvPr>
          <p:cNvSpPr txBox="1">
            <a:spLocks/>
          </p:cNvSpPr>
          <p:nvPr/>
        </p:nvSpPr>
        <p:spPr>
          <a:xfrm>
            <a:off x="987879" y="1705429"/>
            <a:ext cx="6436205" cy="83389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solidFill>
                  <a:srgbClr val="FF0000"/>
                </a:solidFill>
                <a:latin typeface="Arial"/>
                <a:ea typeface="+mn-lt"/>
                <a:cs typeface="+mn-lt"/>
              </a:rPr>
              <a:t>To determine employee time, we generated a summary of hours worked for the last 4 quarters for each employee.</a:t>
            </a:r>
            <a:endParaRPr lang="en-US" sz="1800">
              <a:solidFill>
                <a:srgbClr val="FF0000"/>
              </a:solidFill>
              <a:latin typeface="Arial"/>
              <a:cs typeface="Calibri"/>
            </a:endParaRPr>
          </a:p>
        </p:txBody>
      </p:sp>
      <p:pic>
        <p:nvPicPr>
          <p:cNvPr id="9" name="Picture 3" descr="Text&#10;&#10;Description automatically generated">
            <a:extLst>
              <a:ext uri="{FF2B5EF4-FFF2-40B4-BE49-F238E27FC236}">
                <a16:creationId xmlns:a16="http://schemas.microsoft.com/office/drawing/2014/main" id="{9293090E-A143-3CBF-4487-C74E2459B911}"/>
              </a:ext>
            </a:extLst>
          </p:cNvPr>
          <p:cNvPicPr>
            <a:picLocks noGrp="1" noChangeAspect="1"/>
          </p:cNvPicPr>
          <p:nvPr>
            <p:ph idx="1"/>
          </p:nvPr>
        </p:nvPicPr>
        <p:blipFill rotWithShape="1">
          <a:blip r:embed="rId2"/>
          <a:srcRect l="2062" t="6568" r="30584" b="-991"/>
          <a:stretch/>
        </p:blipFill>
        <p:spPr>
          <a:xfrm>
            <a:off x="7942454" y="787877"/>
            <a:ext cx="3113487" cy="6045677"/>
          </a:xfrm>
        </p:spPr>
      </p:pic>
      <p:pic>
        <p:nvPicPr>
          <p:cNvPr id="11" name="Picture 11" descr="Text&#10;&#10;Description automatically generated">
            <a:extLst>
              <a:ext uri="{FF2B5EF4-FFF2-40B4-BE49-F238E27FC236}">
                <a16:creationId xmlns:a16="http://schemas.microsoft.com/office/drawing/2014/main" id="{670C6426-9AF2-D32A-7FE0-913610AD6857}"/>
              </a:ext>
            </a:extLst>
          </p:cNvPr>
          <p:cNvPicPr>
            <a:picLocks noChangeAspect="1"/>
          </p:cNvPicPr>
          <p:nvPr/>
        </p:nvPicPr>
        <p:blipFill>
          <a:blip r:embed="rId3"/>
          <a:stretch>
            <a:fillRect/>
          </a:stretch>
        </p:blipFill>
        <p:spPr>
          <a:xfrm>
            <a:off x="1050471" y="3112709"/>
            <a:ext cx="5927271" cy="3360813"/>
          </a:xfrm>
          <a:prstGeom prst="rect">
            <a:avLst/>
          </a:prstGeom>
        </p:spPr>
      </p:pic>
      <p:sp>
        <p:nvSpPr>
          <p:cNvPr id="13" name="Content Placeholder 2">
            <a:extLst>
              <a:ext uri="{FF2B5EF4-FFF2-40B4-BE49-F238E27FC236}">
                <a16:creationId xmlns:a16="http://schemas.microsoft.com/office/drawing/2014/main" id="{22577AB7-6717-CF3E-EF08-DBA653168B42}"/>
              </a:ext>
            </a:extLst>
          </p:cNvPr>
          <p:cNvSpPr txBox="1">
            <a:spLocks/>
          </p:cNvSpPr>
          <p:nvPr/>
        </p:nvSpPr>
        <p:spPr>
          <a:xfrm>
            <a:off x="8002360" y="562428"/>
            <a:ext cx="1408985" cy="337232"/>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500" dirty="0">
                <a:solidFill>
                  <a:srgbClr val="FFC000"/>
                </a:solidFill>
                <a:latin typeface="Arial"/>
                <a:ea typeface="+mn-lt"/>
                <a:cs typeface="Calibri"/>
              </a:rPr>
              <a:t>Results:</a:t>
            </a:r>
            <a:endParaRPr lang="en-US" sz="1500" dirty="0">
              <a:solidFill>
                <a:srgbClr val="FFC000"/>
              </a:solidFill>
            </a:endParaRPr>
          </a:p>
        </p:txBody>
      </p:sp>
      <p:sp>
        <p:nvSpPr>
          <p:cNvPr id="15" name="Content Placeholder 2">
            <a:extLst>
              <a:ext uri="{FF2B5EF4-FFF2-40B4-BE49-F238E27FC236}">
                <a16:creationId xmlns:a16="http://schemas.microsoft.com/office/drawing/2014/main" id="{E3038A7C-D1A4-8833-8937-7F06F74CB5A5}"/>
              </a:ext>
            </a:extLst>
          </p:cNvPr>
          <p:cNvSpPr txBox="1">
            <a:spLocks/>
          </p:cNvSpPr>
          <p:nvPr/>
        </p:nvSpPr>
        <p:spPr>
          <a:xfrm>
            <a:off x="933449" y="2759981"/>
            <a:ext cx="1408985" cy="33723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500" dirty="0">
                <a:solidFill>
                  <a:srgbClr val="FFC000"/>
                </a:solidFill>
                <a:latin typeface="Arial"/>
                <a:cs typeface="Calibri"/>
              </a:rPr>
              <a:t>Python script:</a:t>
            </a:r>
          </a:p>
        </p:txBody>
      </p:sp>
    </p:spTree>
    <p:extLst>
      <p:ext uri="{BB962C8B-B14F-4D97-AF65-F5344CB8AC3E}">
        <p14:creationId xmlns:p14="http://schemas.microsoft.com/office/powerpoint/2010/main" val="15636897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7B3A997-97C8-19D1-1915-CABC55E6C460}"/>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Arial"/>
                <a:cs typeface="Arial"/>
              </a:rPr>
              <a:t>Report 2</a:t>
            </a:r>
          </a:p>
        </p:txBody>
      </p:sp>
      <p:sp>
        <p:nvSpPr>
          <p:cNvPr id="7" name="Content Placeholder 2">
            <a:extLst>
              <a:ext uri="{FF2B5EF4-FFF2-40B4-BE49-F238E27FC236}">
                <a16:creationId xmlns:a16="http://schemas.microsoft.com/office/drawing/2014/main" id="{299120AF-7A8B-11FF-B233-B73FE51127EE}"/>
              </a:ext>
            </a:extLst>
          </p:cNvPr>
          <p:cNvSpPr txBox="1">
            <a:spLocks/>
          </p:cNvSpPr>
          <p:nvPr/>
        </p:nvSpPr>
        <p:spPr>
          <a:xfrm>
            <a:off x="987879" y="1603375"/>
            <a:ext cx="5416288" cy="895125"/>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solidFill>
                  <a:srgbClr val="FF0000"/>
                </a:solidFill>
                <a:latin typeface="Arial"/>
                <a:ea typeface="+mn-lt"/>
                <a:cs typeface="Calibri"/>
              </a:rPr>
              <a:t>Report 2 is a </a:t>
            </a:r>
            <a:r>
              <a:rPr lang="en-US" sz="1800" dirty="0">
                <a:solidFill>
                  <a:srgbClr val="FF0000"/>
                </a:solidFill>
                <a:latin typeface="Arial"/>
                <a:ea typeface="+mn-lt"/>
                <a:cs typeface="+mn-lt"/>
              </a:rPr>
              <a:t>summary of the quantity of products ordered by customers. This helps determine if the wines are selling as Stan and Davis thought.</a:t>
            </a:r>
            <a:endParaRPr lang="en-US" sz="1800">
              <a:solidFill>
                <a:srgbClr val="FF0000"/>
              </a:solidFill>
              <a:latin typeface="Arial"/>
              <a:cs typeface="Calibri"/>
            </a:endParaRPr>
          </a:p>
        </p:txBody>
      </p:sp>
      <p:pic>
        <p:nvPicPr>
          <p:cNvPr id="10" name="Picture 6" descr="Text&#10;&#10;Description automatically generated">
            <a:extLst>
              <a:ext uri="{FF2B5EF4-FFF2-40B4-BE49-F238E27FC236}">
                <a16:creationId xmlns:a16="http://schemas.microsoft.com/office/drawing/2014/main" id="{A261AB11-7A4D-71B3-F5C3-75909EE96A4A}"/>
              </a:ext>
            </a:extLst>
          </p:cNvPr>
          <p:cNvPicPr>
            <a:picLocks noChangeAspect="1"/>
          </p:cNvPicPr>
          <p:nvPr/>
        </p:nvPicPr>
        <p:blipFill rotWithShape="1">
          <a:blip r:embed="rId2"/>
          <a:srcRect l="2250" t="8467" r="12486" b="10289"/>
          <a:stretch/>
        </p:blipFill>
        <p:spPr>
          <a:xfrm>
            <a:off x="6767739" y="1699088"/>
            <a:ext cx="5154427" cy="5159508"/>
          </a:xfrm>
          <a:prstGeom prst="rect">
            <a:avLst/>
          </a:prstGeom>
        </p:spPr>
      </p:pic>
      <p:pic>
        <p:nvPicPr>
          <p:cNvPr id="11" name="Picture 11" descr="Graphical user interface, text, application, email&#10;&#10;Description automatically generated">
            <a:extLst>
              <a:ext uri="{FF2B5EF4-FFF2-40B4-BE49-F238E27FC236}">
                <a16:creationId xmlns:a16="http://schemas.microsoft.com/office/drawing/2014/main" id="{ADB13511-2777-4A81-6A59-90F503C0AC7C}"/>
              </a:ext>
            </a:extLst>
          </p:cNvPr>
          <p:cNvPicPr>
            <a:picLocks noChangeAspect="1"/>
          </p:cNvPicPr>
          <p:nvPr/>
        </p:nvPicPr>
        <p:blipFill>
          <a:blip r:embed="rId3"/>
          <a:stretch>
            <a:fillRect/>
          </a:stretch>
        </p:blipFill>
        <p:spPr>
          <a:xfrm>
            <a:off x="1041400" y="2961777"/>
            <a:ext cx="5283200" cy="3664948"/>
          </a:xfrm>
          <a:prstGeom prst="rect">
            <a:avLst/>
          </a:prstGeom>
        </p:spPr>
      </p:pic>
      <p:sp>
        <p:nvSpPr>
          <p:cNvPr id="12" name="Content Placeholder 2">
            <a:extLst>
              <a:ext uri="{FF2B5EF4-FFF2-40B4-BE49-F238E27FC236}">
                <a16:creationId xmlns:a16="http://schemas.microsoft.com/office/drawing/2014/main" id="{87C551F2-E2AF-554F-5E81-D66FB453174A}"/>
              </a:ext>
            </a:extLst>
          </p:cNvPr>
          <p:cNvSpPr txBox="1">
            <a:spLocks/>
          </p:cNvSpPr>
          <p:nvPr/>
        </p:nvSpPr>
        <p:spPr>
          <a:xfrm>
            <a:off x="6832146" y="1365249"/>
            <a:ext cx="1408985" cy="337232"/>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500" dirty="0">
                <a:solidFill>
                  <a:srgbClr val="FFC000"/>
                </a:solidFill>
                <a:latin typeface="Arial"/>
                <a:ea typeface="+mn-lt"/>
                <a:cs typeface="Calibri"/>
              </a:rPr>
              <a:t>Results:</a:t>
            </a:r>
            <a:endParaRPr lang="en-US" sz="1500" dirty="0">
              <a:solidFill>
                <a:srgbClr val="FFC000"/>
              </a:solidFill>
            </a:endParaRPr>
          </a:p>
        </p:txBody>
      </p:sp>
      <p:sp>
        <p:nvSpPr>
          <p:cNvPr id="13" name="Content Placeholder 2">
            <a:extLst>
              <a:ext uri="{FF2B5EF4-FFF2-40B4-BE49-F238E27FC236}">
                <a16:creationId xmlns:a16="http://schemas.microsoft.com/office/drawing/2014/main" id="{C32E1D4F-E3A8-A8AF-3CB5-8510B8A90F29}"/>
              </a:ext>
            </a:extLst>
          </p:cNvPr>
          <p:cNvSpPr txBox="1">
            <a:spLocks/>
          </p:cNvSpPr>
          <p:nvPr/>
        </p:nvSpPr>
        <p:spPr>
          <a:xfrm>
            <a:off x="933449" y="2637517"/>
            <a:ext cx="1408985" cy="33723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500" dirty="0">
                <a:solidFill>
                  <a:srgbClr val="FFC000"/>
                </a:solidFill>
                <a:latin typeface="Arial"/>
                <a:cs typeface="Calibri"/>
              </a:rPr>
              <a:t>Python script:</a:t>
            </a:r>
          </a:p>
        </p:txBody>
      </p:sp>
    </p:spTree>
    <p:extLst>
      <p:ext uri="{BB962C8B-B14F-4D97-AF65-F5344CB8AC3E}">
        <p14:creationId xmlns:p14="http://schemas.microsoft.com/office/powerpoint/2010/main" val="33813864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BE5BF06-2A5A-82B9-21D3-B6F8E0D2B2FC}"/>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Arial"/>
                <a:cs typeface="Arial"/>
              </a:rPr>
              <a:t>Report 3</a:t>
            </a:r>
          </a:p>
        </p:txBody>
      </p:sp>
      <p:sp>
        <p:nvSpPr>
          <p:cNvPr id="15" name="Content Placeholder 2">
            <a:extLst>
              <a:ext uri="{FF2B5EF4-FFF2-40B4-BE49-F238E27FC236}">
                <a16:creationId xmlns:a16="http://schemas.microsoft.com/office/drawing/2014/main" id="{2AB4B158-3098-8BC9-31C3-D533EA0A7806}"/>
              </a:ext>
            </a:extLst>
          </p:cNvPr>
          <p:cNvSpPr txBox="1">
            <a:spLocks/>
          </p:cNvSpPr>
          <p:nvPr/>
        </p:nvSpPr>
        <p:spPr>
          <a:xfrm>
            <a:off x="987879" y="1712232"/>
            <a:ext cx="3558433" cy="242139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solidFill>
                  <a:srgbClr val="FF0000"/>
                </a:solidFill>
                <a:latin typeface="Arial"/>
                <a:ea typeface="+mn-lt"/>
                <a:cs typeface="Calibri"/>
              </a:rPr>
              <a:t>Report 3 is </a:t>
            </a:r>
            <a:r>
              <a:rPr lang="en-US" sz="1800" dirty="0">
                <a:solidFill>
                  <a:srgbClr val="FF0000"/>
                </a:solidFill>
                <a:latin typeface="Arial"/>
                <a:ea typeface="+mn-lt"/>
                <a:cs typeface="+mn-lt"/>
              </a:rPr>
              <a:t>summary of supply order date placed and date shipped. The gap between order placement date and order shipment date is 12 days, which is pretty significant gap.</a:t>
            </a:r>
            <a:endParaRPr lang="en-US" sz="1800">
              <a:solidFill>
                <a:srgbClr val="FF0000"/>
              </a:solidFill>
              <a:latin typeface="Arial"/>
              <a:cs typeface="Calibri"/>
            </a:endParaRPr>
          </a:p>
        </p:txBody>
      </p:sp>
      <p:pic>
        <p:nvPicPr>
          <p:cNvPr id="17" name="Picture 4" descr="Text&#10;&#10;Description automatically generated">
            <a:extLst>
              <a:ext uri="{FF2B5EF4-FFF2-40B4-BE49-F238E27FC236}">
                <a16:creationId xmlns:a16="http://schemas.microsoft.com/office/drawing/2014/main" id="{A29F47BE-A2FA-0BA0-D942-815F3160CE16}"/>
              </a:ext>
            </a:extLst>
          </p:cNvPr>
          <p:cNvPicPr>
            <a:picLocks noChangeAspect="1"/>
          </p:cNvPicPr>
          <p:nvPr/>
        </p:nvPicPr>
        <p:blipFill rotWithShape="1">
          <a:blip r:embed="rId2"/>
          <a:srcRect t="14394" b="19697"/>
          <a:stretch/>
        </p:blipFill>
        <p:spPr>
          <a:xfrm>
            <a:off x="572571" y="4762387"/>
            <a:ext cx="10862128" cy="1433119"/>
          </a:xfrm>
          <a:prstGeom prst="rect">
            <a:avLst/>
          </a:prstGeom>
        </p:spPr>
      </p:pic>
      <p:pic>
        <p:nvPicPr>
          <p:cNvPr id="18" name="Picture 18" descr="Graphical user interface, text, application, chat or text message&#10;&#10;Description automatically generated">
            <a:extLst>
              <a:ext uri="{FF2B5EF4-FFF2-40B4-BE49-F238E27FC236}">
                <a16:creationId xmlns:a16="http://schemas.microsoft.com/office/drawing/2014/main" id="{EFEA4E98-4DF7-5299-CCB6-941C28FC80B5}"/>
              </a:ext>
            </a:extLst>
          </p:cNvPr>
          <p:cNvPicPr>
            <a:picLocks noChangeAspect="1"/>
          </p:cNvPicPr>
          <p:nvPr/>
        </p:nvPicPr>
        <p:blipFill>
          <a:blip r:embed="rId3"/>
          <a:stretch>
            <a:fillRect/>
          </a:stretch>
        </p:blipFill>
        <p:spPr>
          <a:xfrm>
            <a:off x="5178521" y="1546487"/>
            <a:ext cx="6268412" cy="2271813"/>
          </a:xfrm>
          <a:prstGeom prst="rect">
            <a:avLst/>
          </a:prstGeom>
        </p:spPr>
      </p:pic>
      <p:sp>
        <p:nvSpPr>
          <p:cNvPr id="20" name="Content Placeholder 2">
            <a:extLst>
              <a:ext uri="{FF2B5EF4-FFF2-40B4-BE49-F238E27FC236}">
                <a16:creationId xmlns:a16="http://schemas.microsoft.com/office/drawing/2014/main" id="{0F95CA0C-9D1D-7875-E1E7-7C85D9AF0633}"/>
              </a:ext>
            </a:extLst>
          </p:cNvPr>
          <p:cNvSpPr txBox="1">
            <a:spLocks/>
          </p:cNvSpPr>
          <p:nvPr/>
        </p:nvSpPr>
        <p:spPr>
          <a:xfrm>
            <a:off x="872217" y="4467678"/>
            <a:ext cx="1408985" cy="337232"/>
          </a:xfrm>
          <a:prstGeom prst="rect">
            <a:avLst/>
          </a:prstGeom>
        </p:spPr>
        <p:txBody>
          <a:bodyPr vert="horz" lIns="91440" tIns="45720" rIns="91440" bIns="45720" rtlCol="0" anchor="t">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500" dirty="0">
                <a:solidFill>
                  <a:srgbClr val="FFC000"/>
                </a:solidFill>
                <a:latin typeface="Arial"/>
                <a:ea typeface="+mn-lt"/>
                <a:cs typeface="Calibri"/>
              </a:rPr>
              <a:t>Results:</a:t>
            </a:r>
            <a:endParaRPr lang="en-US" sz="1500" dirty="0">
              <a:solidFill>
                <a:srgbClr val="FFC000"/>
              </a:solidFill>
            </a:endParaRPr>
          </a:p>
        </p:txBody>
      </p:sp>
      <p:sp>
        <p:nvSpPr>
          <p:cNvPr id="22" name="Content Placeholder 2">
            <a:extLst>
              <a:ext uri="{FF2B5EF4-FFF2-40B4-BE49-F238E27FC236}">
                <a16:creationId xmlns:a16="http://schemas.microsoft.com/office/drawing/2014/main" id="{6472D3BF-6BA2-44EC-47C5-E6476924AF31}"/>
              </a:ext>
            </a:extLst>
          </p:cNvPr>
          <p:cNvSpPr txBox="1">
            <a:spLocks/>
          </p:cNvSpPr>
          <p:nvPr/>
        </p:nvSpPr>
        <p:spPr>
          <a:xfrm>
            <a:off x="5056413" y="1181553"/>
            <a:ext cx="1408985" cy="33723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500" dirty="0">
                <a:solidFill>
                  <a:srgbClr val="FFC000"/>
                </a:solidFill>
                <a:latin typeface="Arial"/>
                <a:cs typeface="Calibri"/>
              </a:rPr>
              <a:t>Python script:</a:t>
            </a:r>
          </a:p>
        </p:txBody>
      </p:sp>
    </p:spTree>
    <p:extLst>
      <p:ext uri="{BB962C8B-B14F-4D97-AF65-F5344CB8AC3E}">
        <p14:creationId xmlns:p14="http://schemas.microsoft.com/office/powerpoint/2010/main" val="370434702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8</Slides>
  <Notes>0</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Bacchus  Winery</vt:lpstr>
      <vt:lpstr>Bacchus Winery Case Study</vt:lpstr>
      <vt:lpstr>Questions to consider:</vt:lpstr>
      <vt:lpstr>Business Rules</vt:lpstr>
      <vt:lpstr>ERD</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315</cp:revision>
  <dcterms:created xsi:type="dcterms:W3CDTF">2023-02-23T21:40:09Z</dcterms:created>
  <dcterms:modified xsi:type="dcterms:W3CDTF">2023-03-03T15:36:33Z</dcterms:modified>
</cp:coreProperties>
</file>

<file path=docProps/thumbnail.jpeg>
</file>